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" ContentType="image/tif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0F5F0C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0365C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87CED4">
              <a:alpha val="2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254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5DC123">
              <a:alpha val="19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2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3632E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3632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hueOff val="105381"/>
              <a:satOff val="14341"/>
              <a:lumOff val="10801"/>
            </a:scheme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hueOff val="105381"/>
              <a:satOff val="14341"/>
              <a:lumOff val="10801"/>
            </a:schemeClr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45761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77C83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77C83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1"/>
    <p:restoredTop sz="94655"/>
  </p:normalViewPr>
  <p:slideViewPr>
    <p:cSldViewPr snapToGrid="0" snapToObjects="1">
      <p:cViewPr varScale="1">
        <p:scale>
          <a:sx n="83" d="100"/>
          <a:sy n="83" d="100"/>
        </p:scale>
        <p:origin x="232" y="3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notesMaster" Target="notesMasters/notesMaster1.xml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0" algn="ctr">
              <a:spcBef>
                <a:spcPts val="0"/>
              </a:spcBef>
              <a:buSzTx/>
              <a:buNone/>
              <a:defRPr sz="3200"/>
            </a:lvl2pPr>
            <a:lvl3pPr marL="0" indent="0" algn="ctr">
              <a:spcBef>
                <a:spcPts val="0"/>
              </a:spcBef>
              <a:buSzTx/>
              <a:buNone/>
              <a:defRPr sz="3200"/>
            </a:lvl3pPr>
            <a:lvl4pPr marL="0" indent="0" algn="ctr">
              <a:spcBef>
                <a:spcPts val="0"/>
              </a:spcBef>
              <a:buSzTx/>
              <a:buNone/>
              <a:defRPr sz="3200"/>
            </a:lvl4pPr>
            <a:lvl5pPr marL="0" indent="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 anchor="t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>
            <a:spLocks noGrp="1"/>
          </p:cNvSpPr>
          <p:nvPr>
            <p:ph type="body" sz="quarter" idx="13"/>
          </p:nvPr>
        </p:nvSpPr>
        <p:spPr>
          <a:xfrm>
            <a:off x="1270000" y="6362700"/>
            <a:ext cx="10464800" cy="5334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8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94" name="“Type a quote here.”"/>
          <p:cNvSpPr txBox="1">
            <a:spLocks noGrp="1"/>
          </p:cNvSpPr>
          <p:nvPr>
            <p:ph type="body" sz="quarter" idx="14"/>
          </p:nvPr>
        </p:nvSpPr>
        <p:spPr>
          <a:xfrm>
            <a:off x="1270000" y="4254500"/>
            <a:ext cx="10464800" cy="7112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2400"/>
              </a:spcBef>
              <a:buSzTx/>
              <a:buNone/>
              <a:defRPr sz="4000"/>
            </a:lvl1pPr>
          </a:lstStyle>
          <a:p>
            <a:r>
              <a:t>“Type a quote here.”</a:t>
            </a:r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 anchor="t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 anchor="t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 anchor="t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>
            <a:spLocks noGrp="1"/>
          </p:cNvSpPr>
          <p:nvPr>
            <p:ph type="pic" idx="13"/>
          </p:nvPr>
        </p:nvSpPr>
        <p:spPr>
          <a:xfrm>
            <a:off x="1600200" y="635000"/>
            <a:ext cx="9779000" cy="59182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70000" y="8191500"/>
            <a:ext cx="10464800" cy="12192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0" algn="ctr">
              <a:spcBef>
                <a:spcPts val="0"/>
              </a:spcBef>
              <a:buSzTx/>
              <a:buNone/>
              <a:defRPr sz="3200"/>
            </a:lvl2pPr>
            <a:lvl3pPr marL="0" indent="0" algn="ctr">
              <a:spcBef>
                <a:spcPts val="0"/>
              </a:spcBef>
              <a:buSzTx/>
              <a:buNone/>
              <a:defRPr sz="3200"/>
            </a:lvl3pPr>
            <a:lvl4pPr marL="0" indent="0" algn="ctr">
              <a:spcBef>
                <a:spcPts val="0"/>
              </a:spcBef>
              <a:buSzTx/>
              <a:buNone/>
              <a:defRPr sz="3200"/>
            </a:lvl4pPr>
            <a:lvl5pPr marL="0" indent="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 anchor="t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 anchor="t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>
            <a:spLocks noGrp="1"/>
          </p:cNvSpPr>
          <p:nvPr>
            <p:ph type="pic" sz="half" idx="13"/>
          </p:nvPr>
        </p:nvSpPr>
        <p:spPr>
          <a:xfrm>
            <a:off x="6718300" y="762000"/>
            <a:ext cx="5334000" cy="82423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xfrm>
            <a:off x="952500" y="762000"/>
            <a:ext cx="5334000" cy="40005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4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952500" y="5003800"/>
            <a:ext cx="5334000" cy="4000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0" algn="ctr">
              <a:spcBef>
                <a:spcPts val="0"/>
              </a:spcBef>
              <a:buSzTx/>
              <a:buNone/>
              <a:defRPr sz="3200"/>
            </a:lvl2pPr>
            <a:lvl3pPr marL="0" indent="0" algn="ctr">
              <a:spcBef>
                <a:spcPts val="0"/>
              </a:spcBef>
              <a:buSzTx/>
              <a:buNone/>
              <a:defRPr sz="3200"/>
            </a:lvl3pPr>
            <a:lvl4pPr marL="0" indent="0" algn="ctr">
              <a:spcBef>
                <a:spcPts val="0"/>
              </a:spcBef>
              <a:buSzTx/>
              <a:buNone/>
              <a:defRPr sz="3200"/>
            </a:lvl4pPr>
            <a:lvl5pPr marL="0" indent="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 anchor="t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 anchor="t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>
            <a:spLocks noGrp="1"/>
          </p:cNvSpPr>
          <p:nvPr>
            <p:ph type="pic" sz="half" idx="13"/>
          </p:nvPr>
        </p:nvSpPr>
        <p:spPr>
          <a:xfrm>
            <a:off x="6718300" y="25908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81000" indent="-381000">
              <a:spcBef>
                <a:spcPts val="3800"/>
              </a:spcBef>
              <a:defRPr sz="2800"/>
            </a:lvl1pPr>
            <a:lvl2pPr marL="762000" indent="-381000">
              <a:spcBef>
                <a:spcPts val="3800"/>
              </a:spcBef>
              <a:defRPr sz="2800"/>
            </a:lvl2pPr>
            <a:lvl3pPr marL="1143000" indent="-381000">
              <a:spcBef>
                <a:spcPts val="3800"/>
              </a:spcBef>
              <a:defRPr sz="2800"/>
            </a:lvl3pPr>
            <a:lvl4pPr marL="1524000" indent="-381000">
              <a:spcBef>
                <a:spcPts val="3800"/>
              </a:spcBef>
              <a:defRPr sz="2800"/>
            </a:lvl4pPr>
            <a:lvl5pPr marL="1905000" indent="-381000">
              <a:spcBef>
                <a:spcPts val="3800"/>
              </a:spcBef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 anchor="t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>
            <a:spLocks noGrp="1"/>
          </p:cNvSpPr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 anchor="t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>
            <a:spLocks noGrp="1"/>
          </p:cNvSpPr>
          <p:nvPr>
            <p:ph type="pic" sz="quarter" idx="13"/>
          </p:nvPr>
        </p:nvSpPr>
        <p:spPr>
          <a:xfrm>
            <a:off x="6718300" y="5092700"/>
            <a:ext cx="5334000" cy="3898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Image"/>
          <p:cNvSpPr>
            <a:spLocks noGrp="1"/>
          </p:cNvSpPr>
          <p:nvPr>
            <p:ph type="pic" sz="quarter" idx="14"/>
          </p:nvPr>
        </p:nvSpPr>
        <p:spPr>
          <a:xfrm>
            <a:off x="6718300" y="762000"/>
            <a:ext cx="5334000" cy="3898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Image"/>
          <p:cNvSpPr>
            <a:spLocks noGrp="1"/>
          </p:cNvSpPr>
          <p:nvPr>
            <p:ph type="pic" sz="half" idx="15"/>
          </p:nvPr>
        </p:nvSpPr>
        <p:spPr>
          <a:xfrm>
            <a:off x="952500" y="762884"/>
            <a:ext cx="5334000" cy="82296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 anchor="t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952500" y="406400"/>
            <a:ext cx="11099800" cy="2120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11798" y="9245599"/>
            <a:ext cx="368504" cy="3810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4572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1pPr>
      <a:lvl2pPr marL="9144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2pPr>
      <a:lvl3pPr marL="13716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3pPr>
      <a:lvl4pPr marL="18288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4pPr>
      <a:lvl5pPr marL="22860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5pPr>
      <a:lvl6pPr marL="27432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6pPr>
      <a:lvl7pPr marL="32004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7pPr>
      <a:lvl8pPr marL="36576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8pPr>
      <a:lvl9pPr marL="41148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6.ti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Mathematical Model of Kin Selection and Herd Immunity"/>
          <p:cNvSpPr txBox="1">
            <a:spLocks noGrp="1"/>
          </p:cNvSpPr>
          <p:nvPr>
            <p:ph type="ctrTitle"/>
          </p:nvPr>
        </p:nvSpPr>
        <p:spPr>
          <a:xfrm>
            <a:off x="678383" y="1638300"/>
            <a:ext cx="11648034" cy="3302000"/>
          </a:xfrm>
          <a:prstGeom prst="rect">
            <a:avLst/>
          </a:prstGeom>
        </p:spPr>
        <p:txBody>
          <a:bodyPr/>
          <a:lstStyle>
            <a:lvl1pPr>
              <a:defRPr sz="5500"/>
            </a:lvl1pPr>
          </a:lstStyle>
          <a:p>
            <a:r>
              <a:t>Mathematical Model of Kin Selection and Herd Immunity</a:t>
            </a:r>
          </a:p>
        </p:txBody>
      </p:sp>
      <p:sp>
        <p:nvSpPr>
          <p:cNvPr id="120" name="Loafing in theoretical biology"/>
          <p:cNvSpPr txBox="1">
            <a:spLocks noGrp="1"/>
          </p:cNvSpPr>
          <p:nvPr>
            <p:ph type="subTitle" sz="quarter" idx="1"/>
          </p:nvPr>
        </p:nvSpPr>
        <p:spPr>
          <a:xfrm>
            <a:off x="1270000" y="5816600"/>
            <a:ext cx="10464800" cy="1130300"/>
          </a:xfrm>
          <a:prstGeom prst="rect">
            <a:avLst/>
          </a:prstGeom>
        </p:spPr>
        <p:txBody>
          <a:bodyPr/>
          <a:lstStyle>
            <a:lvl1pPr>
              <a:defRPr sz="3100"/>
            </a:lvl1pPr>
          </a:lstStyle>
          <a:p>
            <a:r>
              <a:t>Loafing in theoretical biology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50" name="Equation"/>
              <p:cNvSpPr txBox="1"/>
              <p:nvPr/>
            </p:nvSpPr>
            <p:spPr>
              <a:xfrm>
                <a:off x="1634614" y="4530750"/>
                <a:ext cx="9208630" cy="483846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43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sz="43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sz="43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sz="43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sz="43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sz="43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)=(1−</m:t>
                      </m:r>
                      <m:r>
                        <a:rPr sz="43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sz="43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sz="43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sz="43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)⋅[1−</m:t>
                      </m:r>
                      <m:r>
                        <a:rPr sz="43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sz="43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⋅(1−</m:t>
                      </m:r>
                      <m:r>
                        <a:rPr sz="43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sz="43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)⋅</m:t>
                      </m:r>
                      <m:r>
                        <a:rPr sz="43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sz="43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sz="43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sz="43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)]</m:t>
                      </m:r>
                    </m:oMath>
                  </m:oMathPara>
                </a14:m>
                <a:endParaRPr sz="4300" dirty="0">
                  <a:solidFill>
                    <a:srgbClr val="FFFFFF"/>
                  </a:solidFill>
                </a:endParaRPr>
              </a:p>
            </p:txBody>
          </p:sp>
        </mc:Choice>
        <mc:Fallback>
          <p:sp>
            <p:nvSpPr>
              <p:cNvPr id="150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4614" y="4530750"/>
                <a:ext cx="9208630" cy="483846"/>
              </a:xfrm>
              <a:prstGeom prst="rect">
                <a:avLst/>
              </a:prstGeom>
              <a:blipFill rotWithShape="0">
                <a:blip r:embed="rId2"/>
                <a:stretch>
                  <a:fillRect r="-13236" b="-30000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1" name="Rate of attack."/>
          <p:cNvSpPr txBox="1"/>
          <p:nvPr/>
        </p:nvSpPr>
        <p:spPr>
          <a:xfrm>
            <a:off x="7078296" y="6633914"/>
            <a:ext cx="3226588" cy="68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Rate of attack.</a:t>
            </a:r>
          </a:p>
        </p:txBody>
      </p:sp>
      <p:sp>
        <p:nvSpPr>
          <p:cNvPr id="152" name="Group protection"/>
          <p:cNvSpPr txBox="1"/>
          <p:nvPr/>
        </p:nvSpPr>
        <p:spPr>
          <a:xfrm>
            <a:off x="8419162" y="2459491"/>
            <a:ext cx="3771444" cy="68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Group protection</a:t>
            </a:r>
          </a:p>
        </p:txBody>
      </p:sp>
      <p:sp>
        <p:nvSpPr>
          <p:cNvPr id="153" name="Line"/>
          <p:cNvSpPr/>
          <p:nvPr/>
        </p:nvSpPr>
        <p:spPr>
          <a:xfrm>
            <a:off x="11210190" y="3168886"/>
            <a:ext cx="1" cy="1306937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54" name="Factor of cost"/>
          <p:cNvSpPr txBox="1"/>
          <p:nvPr/>
        </p:nvSpPr>
        <p:spPr>
          <a:xfrm>
            <a:off x="4126913" y="2433885"/>
            <a:ext cx="3065400" cy="68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Factor of cost</a:t>
            </a:r>
          </a:p>
        </p:txBody>
      </p:sp>
      <p:sp>
        <p:nvSpPr>
          <p:cNvPr id="155" name="Line"/>
          <p:cNvSpPr/>
          <p:nvPr/>
        </p:nvSpPr>
        <p:spPr>
          <a:xfrm>
            <a:off x="5472854" y="3223813"/>
            <a:ext cx="1" cy="1306937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56" name="Line"/>
          <p:cNvSpPr/>
          <p:nvPr/>
        </p:nvSpPr>
        <p:spPr>
          <a:xfrm flipV="1">
            <a:off x="8226989" y="5301370"/>
            <a:ext cx="1" cy="1306937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57" name="Individual phenotype…"/>
          <p:cNvSpPr txBox="1"/>
          <p:nvPr/>
        </p:nvSpPr>
        <p:spPr>
          <a:xfrm>
            <a:off x="1280136" y="6633914"/>
            <a:ext cx="5147336" cy="1270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Individual phenotype</a:t>
            </a:r>
          </a:p>
          <a:p>
            <a:r>
              <a:t>(Probability of defence)</a:t>
            </a:r>
          </a:p>
        </p:txBody>
      </p:sp>
      <p:sp>
        <p:nvSpPr>
          <p:cNvPr id="158" name="Line"/>
          <p:cNvSpPr/>
          <p:nvPr/>
        </p:nvSpPr>
        <p:spPr>
          <a:xfrm flipV="1">
            <a:off x="2576285" y="5301371"/>
            <a:ext cx="1" cy="1306937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59" name="Average y"/>
          <p:cNvSpPr txBox="1"/>
          <p:nvPr/>
        </p:nvSpPr>
        <p:spPr>
          <a:xfrm>
            <a:off x="1079862" y="2433885"/>
            <a:ext cx="2304823" cy="68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Average y</a:t>
            </a:r>
          </a:p>
        </p:txBody>
      </p:sp>
      <p:sp>
        <p:nvSpPr>
          <p:cNvPr id="160" name="Line"/>
          <p:cNvSpPr/>
          <p:nvPr/>
        </p:nvSpPr>
        <p:spPr>
          <a:xfrm flipH="1">
            <a:off x="3022701" y="3223813"/>
            <a:ext cx="1" cy="1306937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Limitation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Limitations</a:t>
            </a:r>
          </a:p>
        </p:txBody>
      </p:sp>
      <p:sp>
        <p:nvSpPr>
          <p:cNvPr id="163" name="Defended individuals are excluded from attack (unrealistic)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11479" indent="-411479" defTabSz="525779">
              <a:spcBef>
                <a:spcPts val="3700"/>
              </a:spcBef>
              <a:defRPr sz="3420"/>
            </a:pPr>
            <a:r>
              <a:t>Defended individuals are excluded from attack (unrealistic).</a:t>
            </a:r>
          </a:p>
          <a:p>
            <a:pPr marL="411479" indent="-411479" defTabSz="525779">
              <a:spcBef>
                <a:spcPts val="3700"/>
              </a:spcBef>
              <a:defRPr sz="3420"/>
            </a:pPr>
            <a:r>
              <a:t>Attacks are perfect for undefended individuals (unrealistic).</a:t>
            </a:r>
          </a:p>
          <a:p>
            <a:pPr marL="411479" indent="-411479" defTabSz="525779">
              <a:spcBef>
                <a:spcPts val="3700"/>
              </a:spcBef>
              <a:defRPr sz="3420"/>
            </a:pPr>
            <a:r>
              <a:t>Undefended individuals are absolutely susceptible (might not be true).</a:t>
            </a:r>
          </a:p>
          <a:p>
            <a:pPr marL="411479" indent="-411479" defTabSz="525779">
              <a:spcBef>
                <a:spcPts val="3700"/>
              </a:spcBef>
              <a:defRPr sz="3420"/>
            </a:pPr>
            <a:r>
              <a:t>Defence is permanent (unrealistic).</a:t>
            </a:r>
          </a:p>
          <a:p>
            <a:pPr marL="411479" indent="-411479" defTabSz="525779">
              <a:spcBef>
                <a:spcPts val="3700"/>
              </a:spcBef>
              <a:defRPr sz="3420">
                <a:solidFill>
                  <a:schemeClr val="accent6">
                    <a:hueOff val="105381"/>
                    <a:satOff val="14341"/>
                    <a:lumOff val="10801"/>
                  </a:schemeClr>
                </a:solidFill>
              </a:defRPr>
            </a:pPr>
            <a:r>
              <a:t>Make it persuasive.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New Storylin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New Storyline</a:t>
            </a:r>
          </a:p>
        </p:txBody>
      </p:sp>
      <p:sp>
        <p:nvSpPr>
          <p:cNvPr id="166" name="Preparation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665225" indent="-665225" defTabSz="566674">
              <a:spcBef>
                <a:spcPts val="4000"/>
              </a:spcBef>
              <a:buSzPct val="100000"/>
              <a:buAutoNum type="arabicPeriod"/>
              <a:defRPr sz="3686"/>
            </a:pPr>
            <a:r>
              <a:t>Preparation</a:t>
            </a:r>
          </a:p>
          <a:p>
            <a:pPr marL="886968" lvl="1" indent="-443484" defTabSz="566674">
              <a:spcBef>
                <a:spcPts val="4000"/>
              </a:spcBef>
              <a:defRPr sz="3686"/>
            </a:pPr>
            <a:r>
              <a:t>Invest a defence = higher tolerance to attack</a:t>
            </a:r>
          </a:p>
          <a:p>
            <a:pPr marL="886968" lvl="1" indent="-443484" defTabSz="566674">
              <a:spcBef>
                <a:spcPts val="4000"/>
              </a:spcBef>
              <a:defRPr sz="3686"/>
            </a:pPr>
            <a:r>
              <a:t>Not invest a defence = lower tolerance to attack</a:t>
            </a:r>
          </a:p>
          <a:p>
            <a:pPr marL="665225" indent="-665225" defTabSz="566674">
              <a:spcBef>
                <a:spcPts val="4000"/>
              </a:spcBef>
              <a:buSzPct val="100000"/>
              <a:buAutoNum type="arabicPeriod"/>
              <a:defRPr sz="3686"/>
            </a:pPr>
            <a:r>
              <a:t>Action</a:t>
            </a:r>
          </a:p>
          <a:p>
            <a:pPr marL="886968" lvl="1" indent="-443484" defTabSz="566674">
              <a:spcBef>
                <a:spcPts val="4000"/>
              </a:spcBef>
              <a:defRPr sz="3686"/>
            </a:pPr>
            <a:r>
              <a:t>Attack, attack, attack……(with an expectation)</a:t>
            </a:r>
          </a:p>
          <a:p>
            <a:pPr marL="886968" lvl="1" indent="-443484" defTabSz="566674">
              <a:spcBef>
                <a:spcPts val="4000"/>
              </a:spcBef>
              <a:defRPr sz="3686"/>
            </a:pPr>
            <a:r>
              <a:t>Who get killed?</a:t>
            </a: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68" name="Equation"/>
              <p:cNvSpPr txBox="1"/>
              <p:nvPr/>
            </p:nvSpPr>
            <p:spPr>
              <a:xfrm>
                <a:off x="1435749" y="4387425"/>
                <a:ext cx="4063396" cy="1851179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51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sz="51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limUpp>
                        <m:limUppPr>
                          <m:ctrlPr>
                            <a:rPr sz="5100" i="1">
                              <a:solidFill>
                                <a:srgbClr val="FEFEFE"/>
                              </a:solidFill>
                              <a:latin typeface="Cambria Math" charset="0"/>
                            </a:rPr>
                          </m:ctrlPr>
                        </m:limUppPr>
                        <m:e>
                          <m:limLow>
                            <m:limLowPr>
                              <m:ctrlPr>
                                <a:rPr sz="5100" i="1">
                                  <a:solidFill>
                                    <a:srgbClr val="FEFEFE"/>
                                  </a:solidFill>
                                  <a:latin typeface="Cambria Math" charset="0"/>
                                </a:rPr>
                              </m:ctrlPr>
                            </m:limLowPr>
                            <m:e>
                              <m:r>
                                <a:rPr sz="5100" i="1">
                                  <a:solidFill>
                                    <a:srgbClr val="FEFEFE"/>
                                  </a:solidFill>
                                  <a:latin typeface="Cambria Math" panose="02040503050406030204" pitchFamily="18" charset="0"/>
                                </a:rPr>
                                <m:t>∑</m:t>
                              </m:r>
                            </m:e>
                            <m:lim>
                              <m:r>
                                <a:rPr sz="5100" i="1">
                                  <a:solidFill>
                                    <a:srgbClr val="FEFEFE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sz="5100" i="1">
                                  <a:solidFill>
                                    <a:srgbClr val="FEFEFE"/>
                                  </a:solidFill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lim>
                          </m:limLow>
                        </m:e>
                        <m:lim>
                          <m:r>
                            <a:rPr sz="51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lim>
                      </m:limUpp>
                      <m:sSup>
                        <m:sSupPr>
                          <m:ctrlPr>
                            <a:rPr sz="5100" i="1">
                              <a:solidFill>
                                <a:srgbClr val="FEFEFE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sz="51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sz="51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sz="51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sup>
                      </m:sSup>
                      <m:r>
                        <a:rPr sz="51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sz="5100" i="1">
                              <a:solidFill>
                                <a:srgbClr val="FEFEFE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sz="5100" i="1">
                                  <a:solidFill>
                                    <a:srgbClr val="FEFEFE"/>
                                  </a:solidFill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sz="5100" i="1">
                                  <a:solidFill>
                                    <a:srgbClr val="FEFEFE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p>
                              <m:r>
                                <a:rPr sz="5100" i="1">
                                  <a:solidFill>
                                    <a:srgbClr val="FEFEFE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num>
                        <m:den>
                          <m:r>
                            <a:rPr sz="51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sz="51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</m:oMath>
                  </m:oMathPara>
                </a14:m>
                <a:endParaRPr sz="5100">
                  <a:solidFill>
                    <a:srgbClr val="FFFFFF"/>
                  </a:solidFill>
                </a:endParaRPr>
              </a:p>
            </p:txBody>
          </p:sp>
        </mc:Choice>
        <mc:Fallback>
          <p:sp>
            <p:nvSpPr>
              <p:cNvPr id="168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5749" y="4387425"/>
                <a:ext cx="4063396" cy="1851179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9" name="Equation"/>
              <p:cNvSpPr txBox="1"/>
              <p:nvPr/>
            </p:nvSpPr>
            <p:spPr>
              <a:xfrm>
                <a:off x="8071532" y="4578686"/>
                <a:ext cx="2820619" cy="744555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4900">
                              <a:solidFill>
                                <a:srgbClr val="FEFEFE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sz="49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sz="49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sz="49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sz="49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sSub>
                        <m:sSubPr>
                          <m:ctrlPr>
                            <a:rPr sz="4900" i="1">
                              <a:solidFill>
                                <a:srgbClr val="FEFEFE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sz="49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b>
                          <m:r>
                            <a:rPr sz="49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sz="49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sz="4900" i="1">
                                  <a:solidFill>
                                    <a:srgbClr val="FEFEFE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sz="4900" i="1">
                                  <a:solidFill>
                                    <a:srgbClr val="FEFEFE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sz="4900" i="1">
                                  <a:solidFill>
                                    <a:srgbClr val="FEFEFE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sz="4900">
                  <a:solidFill>
                    <a:srgbClr val="FFFFFF"/>
                  </a:solidFill>
                </a:endParaRPr>
              </a:p>
            </p:txBody>
          </p:sp>
        </mc:Choice>
        <mc:Fallback>
          <p:sp>
            <p:nvSpPr>
              <p:cNvPr id="169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1532" y="4578686"/>
                <a:ext cx="2820619" cy="744555"/>
              </a:xfrm>
              <a:prstGeom prst="rect">
                <a:avLst/>
              </a:prstGeom>
              <a:blipFill rotWithShape="0">
                <a:blip r:embed="rId3"/>
                <a:stretch>
                  <a:fillRect r="-8207" b="-9836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0" name="Equation"/>
              <p:cNvSpPr txBox="1"/>
              <p:nvPr/>
            </p:nvSpPr>
            <p:spPr>
              <a:xfrm>
                <a:off x="8066376" y="5458846"/>
                <a:ext cx="2830930" cy="744554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4900">
                              <a:solidFill>
                                <a:srgbClr val="FEFEFE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sz="49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sz="49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sz="49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sz="49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sSub>
                        <m:sSubPr>
                          <m:ctrlPr>
                            <a:rPr sz="4900" i="1">
                              <a:solidFill>
                                <a:srgbClr val="FEFEFE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sz="49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b>
                          <m:r>
                            <a:rPr sz="49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sz="49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sz="4900" i="1">
                                  <a:solidFill>
                                    <a:srgbClr val="FEFEFE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sz="4900" i="1">
                                  <a:solidFill>
                                    <a:srgbClr val="FEFEFE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sz="4900" i="1">
                                  <a:solidFill>
                                    <a:srgbClr val="FEFEFE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sz="4900">
                  <a:solidFill>
                    <a:srgbClr val="FFFFFF"/>
                  </a:solidFill>
                </a:endParaRPr>
              </a:p>
            </p:txBody>
          </p:sp>
        </mc:Choice>
        <mc:Fallback>
          <p:sp>
            <p:nvSpPr>
              <p:cNvPr id="170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6376" y="5458846"/>
                <a:ext cx="2830930" cy="744554"/>
              </a:xfrm>
              <a:prstGeom prst="rect">
                <a:avLst/>
              </a:prstGeom>
              <a:blipFill rotWithShape="0">
                <a:blip r:embed="rId4"/>
                <a:stretch>
                  <a:fillRect r="-7957" b="-8943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1" name="Equation"/>
              <p:cNvSpPr txBox="1"/>
              <p:nvPr/>
            </p:nvSpPr>
            <p:spPr>
              <a:xfrm>
                <a:off x="600065" y="2544639"/>
                <a:ext cx="10564804" cy="517847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44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sz="44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sz="44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sz="44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sz="44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sz="44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)=(1−</m:t>
                      </m:r>
                      <m:r>
                        <a:rPr sz="44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sz="44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sz="44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sz="44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)⋅[(1−</m:t>
                      </m:r>
                      <m:r>
                        <a:rPr sz="44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sz="44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)⋅</m:t>
                      </m:r>
                      <m:sSub>
                        <m:sSubPr>
                          <m:ctrlPr>
                            <a:rPr sz="4400" i="1">
                              <a:solidFill>
                                <a:srgbClr val="FEFEFE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sz="44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sz="44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sz="44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sz="44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sz="44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sz="4400" i="1">
                              <a:solidFill>
                                <a:srgbClr val="FEFEFE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sz="44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sz="44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sz="44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]⋅</m:t>
                      </m:r>
                      <m:r>
                        <a:rPr sz="44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sz="44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sz="44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sz="44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sz="4400" dirty="0">
                  <a:solidFill>
                    <a:srgbClr val="FFFFFF"/>
                  </a:solidFill>
                </a:endParaRPr>
              </a:p>
            </p:txBody>
          </p:sp>
        </mc:Choice>
        <mc:Fallback>
          <p:sp>
            <p:nvSpPr>
              <p:cNvPr id="171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065" y="2544639"/>
                <a:ext cx="10564804" cy="517847"/>
              </a:xfrm>
              <a:prstGeom prst="rect">
                <a:avLst/>
              </a:prstGeom>
              <a:blipFill rotWithShape="0">
                <a:blip r:embed="rId5"/>
                <a:stretch>
                  <a:fillRect r="-12572" b="-25882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2" name="What is the chance of the number of attack not reaching k?"/>
          <p:cNvSpPr txBox="1"/>
          <p:nvPr/>
        </p:nvSpPr>
        <p:spPr>
          <a:xfrm>
            <a:off x="887004" y="6721014"/>
            <a:ext cx="5160886" cy="185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r>
              <a:t>What is the chance of the number of attack not reaching k?</a:t>
            </a:r>
          </a:p>
        </p:txBody>
      </p:sp>
      <p:sp>
        <p:nvSpPr>
          <p:cNvPr id="173" name="I DON’T HAVE TIME, ASK ME LATER!!!"/>
          <p:cNvSpPr txBox="1"/>
          <p:nvPr/>
        </p:nvSpPr>
        <p:spPr>
          <a:xfrm>
            <a:off x="2493793" y="342638"/>
            <a:ext cx="8507681" cy="68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6">
                    <a:hueOff val="10811956"/>
                    <a:satOff val="-58544"/>
                    <a:lumOff val="-9736"/>
                  </a:schemeClr>
                </a:solidFill>
              </a:defRPr>
            </a:lvl1pPr>
          </a:lstStyle>
          <a:p>
            <a:r>
              <a:t>I DON’T HAVE TIME, ASK ME LATER!!!</a:t>
            </a: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Rate of chang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Rate of change</a:t>
            </a:r>
          </a:p>
        </p:txBody>
      </p:sp>
      <p:sp>
        <p:nvSpPr>
          <p:cNvPr id="176" name="Make a connection between the two variables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Make a connection between the two variables.</a:t>
            </a:r>
          </a:p>
          <a:p>
            <a:r>
              <a:t>Analyse the optimal state of the two variables as a whole.</a:t>
            </a:r>
          </a:p>
          <a:p>
            <a:r>
              <a:t>At some point the rate of change is 0.</a:t>
            </a: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Assumption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Assumptions</a:t>
            </a:r>
          </a:p>
        </p:txBody>
      </p:sp>
      <p:sp>
        <p:nvSpPr>
          <p:cNvPr id="179" name="The probability of an individual inducing a defence is a phenotype, which can be represented as a continuous variable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 probability of an individual inducing a defence is a </a:t>
            </a:r>
            <a:r>
              <a:rPr>
                <a:solidFill>
                  <a:schemeClr val="accent2">
                    <a:hueOff val="-1342298"/>
                    <a:satOff val="-4651"/>
                    <a:lumOff val="19617"/>
                  </a:schemeClr>
                </a:solidFill>
              </a:rPr>
              <a:t>phenotype</a:t>
            </a:r>
            <a:r>
              <a:t>, which can be represented as a </a:t>
            </a:r>
            <a:r>
              <a:rPr>
                <a:solidFill>
                  <a:schemeClr val="accent3">
                    <a:satOff val="-13807"/>
                    <a:lumOff val="19329"/>
                  </a:schemeClr>
                </a:solidFill>
              </a:rPr>
              <a:t>continuous</a:t>
            </a:r>
            <a:r>
              <a:t> variable.</a:t>
            </a:r>
          </a:p>
          <a:p>
            <a:r>
              <a:rPr>
                <a:solidFill>
                  <a:schemeClr val="accent2">
                    <a:hueOff val="-1342298"/>
                    <a:satOff val="-4651"/>
                    <a:lumOff val="19617"/>
                  </a:schemeClr>
                </a:solidFill>
              </a:rPr>
              <a:t>Phenotypes</a:t>
            </a:r>
            <a:r>
              <a:t> of individuals are so </a:t>
            </a:r>
            <a:r>
              <a:rPr>
                <a:solidFill>
                  <a:schemeClr val="accent4">
                    <a:hueOff val="-241732"/>
                    <a:satOff val="29417"/>
                    <a:lumOff val="20730"/>
                  </a:schemeClr>
                </a:solidFill>
              </a:rPr>
              <a:t>closely related</a:t>
            </a:r>
            <a:r>
              <a:t> that it can be seen as a </a:t>
            </a:r>
            <a:r>
              <a:rPr>
                <a:solidFill>
                  <a:schemeClr val="accent3">
                    <a:satOff val="-13807"/>
                    <a:lumOff val="19329"/>
                  </a:schemeClr>
                </a:solidFill>
              </a:rPr>
              <a:t>continuous</a:t>
            </a:r>
            <a:r>
              <a:t> function.</a:t>
            </a:r>
          </a:p>
          <a:p>
            <a:pPr>
              <a:defRPr>
                <a:solidFill>
                  <a:schemeClr val="accent6">
                    <a:hueOff val="7068528"/>
                    <a:satOff val="-63217"/>
                    <a:lumOff val="21330"/>
                  </a:schemeClr>
                </a:solidFill>
              </a:defRPr>
            </a:pPr>
            <a:r>
              <a:t>The change in phenotype is vanishingly small in a relatively short period of time, such as in tens of generations.</a:t>
            </a: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81" name="Equation"/>
              <p:cNvSpPr txBox="1"/>
              <p:nvPr/>
            </p:nvSpPr>
            <p:spPr>
              <a:xfrm>
                <a:off x="2327408" y="2712600"/>
                <a:ext cx="8349984" cy="1786891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sz="6000" i="1">
                              <a:solidFill>
                                <a:srgbClr val="FEFEFE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sz="60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𝑑𝑊</m:t>
                          </m:r>
                        </m:num>
                        <m:den>
                          <m:r>
                            <a:rPr sz="60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sz="60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sz="6000" i="1">
                              <a:solidFill>
                                <a:srgbClr val="FEFEFE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sz="60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∂</m:t>
                          </m:r>
                          <m:r>
                            <a:rPr sz="60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num>
                        <m:den>
                          <m:r>
                            <a:rPr sz="60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∂</m:t>
                          </m:r>
                          <m:r>
                            <a:rPr sz="60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sz="60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sz="6000" i="1">
                              <a:solidFill>
                                <a:srgbClr val="FEFEFE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sz="60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sz="60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sz="60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sz="6000" i="1">
                              <a:solidFill>
                                <a:srgbClr val="FEFEFE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sz="60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∂</m:t>
                          </m:r>
                          <m:r>
                            <a:rPr sz="60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num>
                        <m:den>
                          <m:r>
                            <a:rPr sz="60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∂</m:t>
                          </m:r>
                          <m:r>
                            <a:rPr sz="60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sz="60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sz="6000" i="1">
                              <a:solidFill>
                                <a:srgbClr val="FEFEFE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sz="60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𝑑𝑧</m:t>
                          </m:r>
                        </m:num>
                        <m:den>
                          <m:r>
                            <a:rPr sz="60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</m:oMath>
                  </m:oMathPara>
                </a14:m>
                <a:endParaRPr sz="6000">
                  <a:solidFill>
                    <a:srgbClr val="FFFFFF"/>
                  </a:solidFill>
                </a:endParaRPr>
              </a:p>
            </p:txBody>
          </p:sp>
        </mc:Choice>
        <mc:Fallback>
          <p:sp>
            <p:nvSpPr>
              <p:cNvPr id="181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7408" y="2712600"/>
                <a:ext cx="8349984" cy="1786891"/>
              </a:xfrm>
              <a:prstGeom prst="rect">
                <a:avLst/>
              </a:prstGeom>
              <a:blipFill rotWithShape="0">
                <a:blip r:embed="rId2"/>
                <a:stretch>
                  <a:fillRect b="-6485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2" name="W - fitness…"/>
          <p:cNvSpPr txBox="1"/>
          <p:nvPr/>
        </p:nvSpPr>
        <p:spPr>
          <a:xfrm>
            <a:off x="3029889" y="5612703"/>
            <a:ext cx="6945022" cy="243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W - fitness</a:t>
            </a:r>
          </a:p>
          <a:p>
            <a:pPr algn="l"/>
            <a:r>
              <a:t>x - group genotype</a:t>
            </a:r>
          </a:p>
          <a:p>
            <a:pPr algn="l"/>
            <a:r>
              <a:t>y - individual phenotype</a:t>
            </a:r>
          </a:p>
          <a:p>
            <a:pPr algn="l"/>
            <a:r>
              <a:t>z - group average of phenotype</a:t>
            </a: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84" name="Equation"/>
              <p:cNvSpPr txBox="1"/>
              <p:nvPr/>
            </p:nvSpPr>
            <p:spPr>
              <a:xfrm>
                <a:off x="3960737" y="4120669"/>
                <a:ext cx="4456402" cy="1161480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sz="3900" i="1">
                              <a:solidFill>
                                <a:srgbClr val="FEFEFE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sz="39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𝑑𝑊</m:t>
                          </m:r>
                        </m:num>
                        <m:den>
                          <m:r>
                            <a:rPr sz="39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𝑑𝑦</m:t>
                          </m:r>
                        </m:den>
                      </m:f>
                      <m:r>
                        <a:rPr sz="39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sz="3900" i="1">
                              <a:solidFill>
                                <a:srgbClr val="FEFEFE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sz="39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∂</m:t>
                          </m:r>
                          <m:r>
                            <a:rPr sz="39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num>
                        <m:den>
                          <m:r>
                            <a:rPr sz="39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∂</m:t>
                          </m:r>
                          <m:r>
                            <a:rPr sz="39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sz="39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sz="3900" i="1">
                              <a:solidFill>
                                <a:srgbClr val="FEFEFE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sz="39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∂</m:t>
                          </m:r>
                          <m:r>
                            <a:rPr sz="39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num>
                        <m:den>
                          <m:r>
                            <a:rPr sz="39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∂</m:t>
                          </m:r>
                          <m:r>
                            <a:rPr sz="39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sz="39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sz="3900" i="1">
                              <a:solidFill>
                                <a:srgbClr val="FEFEFE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sz="39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𝑑𝑧</m:t>
                          </m:r>
                        </m:num>
                        <m:den>
                          <m:r>
                            <a:rPr sz="39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𝑑𝑦</m:t>
                          </m:r>
                        </m:den>
                      </m:f>
                    </m:oMath>
                  </m:oMathPara>
                </a14:m>
                <a:endParaRPr sz="3900">
                  <a:solidFill>
                    <a:srgbClr val="FFFFFF"/>
                  </a:solidFill>
                </a:endParaRPr>
              </a:p>
            </p:txBody>
          </p:sp>
        </mc:Choice>
        <mc:Fallback>
          <p:sp>
            <p:nvSpPr>
              <p:cNvPr id="184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0737" y="4120669"/>
                <a:ext cx="4456402" cy="1161480"/>
              </a:xfrm>
              <a:prstGeom prst="rect">
                <a:avLst/>
              </a:prstGeom>
              <a:blipFill rotWithShape="0">
                <a:blip r:embed="rId2"/>
                <a:stretch>
                  <a:fillRect l="-137" r="-137" b="-6316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5" name="Equation"/>
              <p:cNvSpPr txBox="1"/>
              <p:nvPr/>
            </p:nvSpPr>
            <p:spPr>
              <a:xfrm>
                <a:off x="3927608" y="2050941"/>
                <a:ext cx="5450427" cy="1161480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sz="3900" i="1">
                              <a:solidFill>
                                <a:srgbClr val="FEFEFE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sz="39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𝑑𝑊</m:t>
                          </m:r>
                        </m:num>
                        <m:den>
                          <m:r>
                            <a:rPr sz="39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sz="39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sz="3900" i="1">
                              <a:solidFill>
                                <a:srgbClr val="FEFEFE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sz="39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∂</m:t>
                          </m:r>
                          <m:r>
                            <a:rPr sz="39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num>
                        <m:den>
                          <m:r>
                            <a:rPr sz="39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∂</m:t>
                          </m:r>
                          <m:r>
                            <a:rPr sz="39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sz="39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sz="3900" i="1">
                              <a:solidFill>
                                <a:srgbClr val="FEFEFE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sz="39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sz="39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sz="39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sz="3900" i="1">
                              <a:solidFill>
                                <a:srgbClr val="FEFEFE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sz="39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∂</m:t>
                          </m:r>
                          <m:r>
                            <a:rPr sz="39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num>
                        <m:den>
                          <m:r>
                            <a:rPr sz="39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∂</m:t>
                          </m:r>
                          <m:r>
                            <a:rPr sz="39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sz="39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sz="3900" i="1">
                              <a:solidFill>
                                <a:srgbClr val="FEFEFE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sz="39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𝑑𝑧</m:t>
                          </m:r>
                        </m:num>
                        <m:den>
                          <m:r>
                            <a:rPr sz="39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</m:oMath>
                  </m:oMathPara>
                </a14:m>
                <a:endParaRPr sz="3900">
                  <a:solidFill>
                    <a:srgbClr val="FFFFFF"/>
                  </a:solidFill>
                </a:endParaRPr>
              </a:p>
            </p:txBody>
          </p:sp>
        </mc:Choice>
        <mc:Fallback>
          <p:sp>
            <p:nvSpPr>
              <p:cNvPr id="185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7608" y="2050941"/>
                <a:ext cx="5450427" cy="1161480"/>
              </a:xfrm>
              <a:prstGeom prst="rect">
                <a:avLst/>
              </a:prstGeom>
              <a:blipFill rotWithShape="0">
                <a:blip r:embed="rId3"/>
                <a:stretch>
                  <a:fillRect b="-5759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6" name="Equation"/>
              <p:cNvSpPr txBox="1"/>
              <p:nvPr/>
            </p:nvSpPr>
            <p:spPr>
              <a:xfrm>
                <a:off x="4595269" y="5978898"/>
                <a:ext cx="1392854" cy="1161480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39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sz="39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sz="3900" i="1">
                              <a:solidFill>
                                <a:srgbClr val="FEFEFE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sz="39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𝑑𝑧</m:t>
                          </m:r>
                        </m:num>
                        <m:den>
                          <m:r>
                            <a:rPr sz="39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𝑑𝑦</m:t>
                          </m:r>
                        </m:den>
                      </m:f>
                    </m:oMath>
                  </m:oMathPara>
                </a14:m>
                <a:endParaRPr sz="3900">
                  <a:solidFill>
                    <a:srgbClr val="FFFFFF"/>
                  </a:solidFill>
                </a:endParaRPr>
              </a:p>
            </p:txBody>
          </p:sp>
        </mc:Choice>
        <mc:Fallback>
          <p:sp>
            <p:nvSpPr>
              <p:cNvPr id="186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5269" y="5978898"/>
                <a:ext cx="1392854" cy="1161480"/>
              </a:xfrm>
              <a:prstGeom prst="rect">
                <a:avLst/>
              </a:prstGeom>
              <a:blipFill rotWithShape="0">
                <a:blip r:embed="rId4"/>
                <a:stretch>
                  <a:fillRect r="-5263" b="-6316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Assumption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Assumptions</a:t>
            </a:r>
          </a:p>
        </p:txBody>
      </p:sp>
      <p:sp>
        <p:nvSpPr>
          <p:cNvPr id="189" name="The probability of an individual inducing a defence is a phenotype, which can be represented as a continuous variable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chemeClr val="accent6">
                    <a:hueOff val="7068528"/>
                    <a:satOff val="-63217"/>
                    <a:lumOff val="21330"/>
                  </a:schemeClr>
                </a:solidFill>
              </a:defRPr>
            </a:pPr>
            <a:r>
              <a:t>The probability of an individual inducing a defence is a phenotype, which can be represented as a continuous variable.</a:t>
            </a:r>
          </a:p>
          <a:p>
            <a:pPr>
              <a:defRPr>
                <a:solidFill>
                  <a:schemeClr val="accent6">
                    <a:hueOff val="7068528"/>
                    <a:satOff val="-63217"/>
                    <a:lumOff val="21330"/>
                  </a:schemeClr>
                </a:solidFill>
              </a:defRPr>
            </a:pPr>
            <a:r>
              <a:t>Phenotypes of individuals are so closely related that it can be seen as a continuous function.</a:t>
            </a:r>
          </a:p>
          <a:p>
            <a:r>
              <a:t>The </a:t>
            </a:r>
            <a:r>
              <a:rPr>
                <a:solidFill>
                  <a:schemeClr val="accent2">
                    <a:hueOff val="-1342298"/>
                    <a:satOff val="-4651"/>
                    <a:lumOff val="19617"/>
                  </a:schemeClr>
                </a:solidFill>
              </a:rPr>
              <a:t>change in phenotype</a:t>
            </a:r>
            <a:r>
              <a:t> is </a:t>
            </a:r>
            <a:r>
              <a:rPr>
                <a:solidFill>
                  <a:schemeClr val="accent4">
                    <a:hueOff val="-241732"/>
                    <a:satOff val="29417"/>
                    <a:lumOff val="20730"/>
                  </a:schemeClr>
                </a:solidFill>
              </a:rPr>
              <a:t>vanishingly small</a:t>
            </a:r>
            <a:r>
              <a:t> in a relatively </a:t>
            </a:r>
            <a:r>
              <a:rPr>
                <a:solidFill>
                  <a:schemeClr val="accent4">
                    <a:hueOff val="-241732"/>
                    <a:satOff val="29417"/>
                    <a:lumOff val="20730"/>
                  </a:schemeClr>
                </a:solidFill>
              </a:rPr>
              <a:t>short period of time</a:t>
            </a:r>
            <a:r>
              <a:t>, such as in tens of generations.</a:t>
            </a:r>
          </a:p>
        </p:txBody>
      </p:sp>
      <p:pic>
        <p:nvPicPr>
          <p:cNvPr id="190" name="Screenshot 2019-04-20 at 20.48.09.png" descr="Screenshot 2019-04-20 at 20.48.09.png"/>
          <p:cNvPicPr>
            <a:picLocks noChangeAspect="1"/>
          </p:cNvPicPr>
          <p:nvPr/>
        </p:nvPicPr>
        <p:blipFill>
          <a:blip r:embed="rId2">
            <a:extLst/>
          </a:blip>
          <a:srcRect l="15917" t="14000" r="15917" b="14000"/>
          <a:stretch>
            <a:fillRect/>
          </a:stretch>
        </p:blipFill>
        <p:spPr>
          <a:xfrm>
            <a:off x="3835399" y="681787"/>
            <a:ext cx="5334001" cy="5925245"/>
          </a:xfrm>
          <a:prstGeom prst="rect">
            <a:avLst/>
          </a:prstGeom>
          <a:ln w="25400">
            <a:miter lim="400000"/>
          </a:ln>
          <a:effectLst>
            <a:outerShdw blurRad="1143000" dist="78399" dir="5400000" rotWithShape="0">
              <a:srgbClr val="000000"/>
            </a:outerShdw>
          </a:effectLst>
        </p:spPr>
      </p:pic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92" name="Equation"/>
              <p:cNvSpPr txBox="1"/>
              <p:nvPr/>
            </p:nvSpPr>
            <p:spPr>
              <a:xfrm>
                <a:off x="3480409" y="3593548"/>
                <a:ext cx="6043982" cy="1429513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sz="4800" i="1">
                              <a:solidFill>
                                <a:srgbClr val="FEFEFE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sz="48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𝑑𝑊</m:t>
                          </m:r>
                        </m:num>
                        <m:den>
                          <m:r>
                            <a:rPr sz="48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𝑑𝑦</m:t>
                          </m:r>
                        </m:den>
                      </m:f>
                      <m:r>
                        <a:rPr sz="48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sz="4800" i="1">
                              <a:solidFill>
                                <a:srgbClr val="FEFEFE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sz="48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∂</m:t>
                          </m:r>
                          <m:r>
                            <a:rPr sz="48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num>
                        <m:den>
                          <m:r>
                            <a:rPr sz="48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∂</m:t>
                          </m:r>
                          <m:r>
                            <a:rPr sz="48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sz="48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sz="4800" i="1">
                              <a:solidFill>
                                <a:srgbClr val="FEFEFE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sz="48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∂</m:t>
                          </m:r>
                          <m:r>
                            <a:rPr sz="48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num>
                        <m:den>
                          <m:r>
                            <a:rPr sz="48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∂</m:t>
                          </m:r>
                          <m:r>
                            <a:rPr sz="48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sz="48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sz="48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sz="48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sz="4800">
                  <a:solidFill>
                    <a:srgbClr val="FFFFFF"/>
                  </a:solidFill>
                </a:endParaRPr>
              </a:p>
            </p:txBody>
          </p:sp>
        </mc:Choice>
        <mc:Fallback>
          <p:sp>
            <p:nvSpPr>
              <p:cNvPr id="192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0409" y="3593548"/>
                <a:ext cx="6043982" cy="1429513"/>
              </a:xfrm>
              <a:prstGeom prst="rect">
                <a:avLst/>
              </a:prstGeom>
              <a:blipFill rotWithShape="0">
                <a:blip r:embed="rId2"/>
                <a:stretch>
                  <a:fillRect l="-101" r="-2523" b="-6383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3" name="Equation"/>
              <p:cNvSpPr txBox="1"/>
              <p:nvPr/>
            </p:nvSpPr>
            <p:spPr>
              <a:xfrm>
                <a:off x="8262622" y="5321227"/>
                <a:ext cx="1703969" cy="1429513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48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sz="48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sz="4800" i="1">
                              <a:solidFill>
                                <a:srgbClr val="FEFEFE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sz="48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𝑑𝑧</m:t>
                          </m:r>
                        </m:num>
                        <m:den>
                          <m:r>
                            <a:rPr sz="48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𝑑𝑦</m:t>
                          </m:r>
                        </m:den>
                      </m:f>
                    </m:oMath>
                  </m:oMathPara>
                </a14:m>
                <a:endParaRPr sz="4800">
                  <a:solidFill>
                    <a:srgbClr val="FFFFFF"/>
                  </a:solidFill>
                </a:endParaRPr>
              </a:p>
            </p:txBody>
          </p:sp>
        </mc:Choice>
        <mc:Fallback>
          <p:sp>
            <p:nvSpPr>
              <p:cNvPr id="193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2622" y="5321227"/>
                <a:ext cx="1703969" cy="1429513"/>
              </a:xfrm>
              <a:prstGeom prst="rect">
                <a:avLst/>
              </a:prstGeom>
              <a:blipFill rotWithShape="0">
                <a:blip r:embed="rId3"/>
                <a:stretch>
                  <a:fillRect r="-6071" b="-6410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4" name="Constant"/>
          <p:cNvSpPr txBox="1"/>
          <p:nvPr/>
        </p:nvSpPr>
        <p:spPr>
          <a:xfrm>
            <a:off x="6181826" y="7242614"/>
            <a:ext cx="2045666" cy="68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Constant</a:t>
            </a:r>
          </a:p>
        </p:txBody>
      </p:sp>
      <p:sp>
        <p:nvSpPr>
          <p:cNvPr id="195" name="Line"/>
          <p:cNvSpPr/>
          <p:nvPr/>
        </p:nvSpPr>
        <p:spPr>
          <a:xfrm flipV="1">
            <a:off x="7356043" y="6358201"/>
            <a:ext cx="847983" cy="847984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–Kokko, H. 2007. Modelling for field biologists and other interesting people"/>
          <p:cNvSpPr txBox="1">
            <a:spLocks noGrp="1"/>
          </p:cNvSpPr>
          <p:nvPr>
            <p:ph type="body" idx="13"/>
          </p:nvPr>
        </p:nvSpPr>
        <p:spPr>
          <a:xfrm>
            <a:off x="1269999" y="6641374"/>
            <a:ext cx="10464801" cy="533401"/>
          </a:xfrm>
          <a:prstGeom prst="rect">
            <a:avLst/>
          </a:prstGeom>
        </p:spPr>
        <p:txBody>
          <a:bodyPr/>
          <a:lstStyle>
            <a:lvl1pPr>
              <a:defRPr sz="2200"/>
            </a:lvl1pPr>
          </a:lstStyle>
          <a:p>
            <a:r>
              <a:t>–Kokko, H. 2007. Modelling for field biologists and other interesting people</a:t>
            </a:r>
          </a:p>
        </p:txBody>
      </p:sp>
      <p:sp>
        <p:nvSpPr>
          <p:cNvPr id="123" name="“All models are wrong, but some of them are meaningful.”"/>
          <p:cNvSpPr txBox="1">
            <a:spLocks noGrp="1"/>
          </p:cNvSpPr>
          <p:nvPr>
            <p:ph type="body" idx="14"/>
          </p:nvPr>
        </p:nvSpPr>
        <p:spPr>
          <a:xfrm>
            <a:off x="1270000" y="3873500"/>
            <a:ext cx="10464800" cy="1473201"/>
          </a:xfrm>
          <a:prstGeom prst="rect">
            <a:avLst/>
          </a:prstGeom>
        </p:spPr>
        <p:txBody>
          <a:bodyPr/>
          <a:lstStyle>
            <a:lvl1pPr>
              <a:defRPr sz="4500"/>
            </a:lvl1pPr>
          </a:lstStyle>
          <a:p>
            <a:r>
              <a:t>“All models are wrong, but some of them are meaningful.”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97" name="Equation"/>
              <p:cNvSpPr txBox="1"/>
              <p:nvPr/>
            </p:nvSpPr>
            <p:spPr>
              <a:xfrm>
                <a:off x="390974" y="3787212"/>
                <a:ext cx="12222852" cy="953009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sz="3200" i="1">
                              <a:solidFill>
                                <a:srgbClr val="FEFEFE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sz="32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𝑑𝑊</m:t>
                          </m:r>
                        </m:num>
                        <m:den>
                          <m:r>
                            <a:rPr sz="32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𝑑𝑦</m:t>
                          </m:r>
                        </m:den>
                      </m:f>
                      <m:r>
                        <a:rPr sz="32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=[</m:t>
                      </m:r>
                      <m:sSub>
                        <m:sSubPr>
                          <m:ctrlPr>
                            <a:rPr sz="3200" i="1">
                              <a:solidFill>
                                <a:srgbClr val="FEFEFE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sz="32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sz="32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sz="32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(2</m:t>
                      </m:r>
                      <m:r>
                        <a:rPr sz="32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𝑐𝑦</m:t>
                      </m:r>
                      <m:r>
                        <a:rPr sz="32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sz="32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sz="32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−1)+</m:t>
                      </m:r>
                      <m:sSub>
                        <m:sSubPr>
                          <m:ctrlPr>
                            <a:rPr sz="3200" i="1">
                              <a:solidFill>
                                <a:srgbClr val="FEFEFE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sz="32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sz="32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sz="32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(1−2</m:t>
                      </m:r>
                      <m:r>
                        <a:rPr sz="32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𝑐𝑦</m:t>
                      </m:r>
                      <m:r>
                        <a:rPr sz="32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)]</m:t>
                      </m:r>
                      <m:r>
                        <a:rPr sz="32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sz="32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sz="32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sz="32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)+</m:t>
                      </m:r>
                      <m:r>
                        <a:rPr sz="32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sz="32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(1−</m:t>
                      </m:r>
                      <m:r>
                        <a:rPr sz="32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𝑐𝑦</m:t>
                      </m:r>
                      <m:r>
                        <a:rPr sz="32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)[</m:t>
                      </m:r>
                      <m:sSub>
                        <m:sSubPr>
                          <m:ctrlPr>
                            <a:rPr sz="3200" i="1">
                              <a:solidFill>
                                <a:srgbClr val="FEFEFE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sz="32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sz="32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sz="32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(1−</m:t>
                      </m:r>
                      <m:r>
                        <a:rPr sz="32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sz="32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)+</m:t>
                      </m:r>
                      <m:sSub>
                        <m:sSubPr>
                          <m:ctrlPr>
                            <a:rPr sz="3200" i="1">
                              <a:solidFill>
                                <a:srgbClr val="FEFEFE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sz="32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sz="32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sz="32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sz="32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  <m:sSup>
                        <m:sSupPr>
                          <m:ctrlPr>
                            <a:rPr sz="3200" i="1">
                              <a:solidFill>
                                <a:srgbClr val="FEFEFE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sz="32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sz="32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sz="32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sz="32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sz="32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sz="3200">
                  <a:solidFill>
                    <a:srgbClr val="FFFFFF"/>
                  </a:solidFill>
                </a:endParaRPr>
              </a:p>
            </p:txBody>
          </p:sp>
        </mc:Choice>
        <mc:Fallback>
          <p:sp>
            <p:nvSpPr>
              <p:cNvPr id="197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974" y="3787212"/>
                <a:ext cx="12222852" cy="953009"/>
              </a:xfrm>
              <a:prstGeom prst="rect">
                <a:avLst/>
              </a:prstGeom>
              <a:blipFill rotWithShape="0">
                <a:blip r:embed="rId2"/>
                <a:stretch>
                  <a:fillRect r="-12269" b="-6369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8" name="We still have two variables.…"/>
          <p:cNvSpPr txBox="1"/>
          <p:nvPr/>
        </p:nvSpPr>
        <p:spPr>
          <a:xfrm>
            <a:off x="3472675" y="6007404"/>
            <a:ext cx="6059450" cy="1270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We still have two variables.</a:t>
            </a:r>
          </a:p>
          <a:p>
            <a:r>
              <a:t>How to solve it?</a:t>
            </a:r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If the best choice for one individual is not being the average, the best choice for everyone is not being the average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If the best choice for one individual is not being the average, the best choice for everyone is not being the average. </a:t>
            </a:r>
          </a:p>
          <a:p>
            <a:r>
              <a:t>Then active selection is happening.</a:t>
            </a:r>
          </a:p>
          <a:p>
            <a:r>
              <a:t>Thus at equilibrium, hidden rule y*=z*.</a:t>
            </a:r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02" name="Equation"/>
              <p:cNvSpPr txBox="1"/>
              <p:nvPr/>
            </p:nvSpPr>
            <p:spPr>
              <a:xfrm>
                <a:off x="357954" y="4400296"/>
                <a:ext cx="12294391" cy="891654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sz="2800" i="1">
                              <a:solidFill>
                                <a:srgbClr val="FEFEFE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sz="28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𝑑𝑊</m:t>
                          </m:r>
                        </m:num>
                        <m:den>
                          <m:r>
                            <a:rPr sz="28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𝑑𝑦</m:t>
                          </m:r>
                        </m:den>
                      </m:f>
                      <m:r>
                        <a:rPr sz="28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=[</m:t>
                      </m:r>
                      <m:sSub>
                        <m:sSubPr>
                          <m:ctrlPr>
                            <a:rPr sz="2800" i="1">
                              <a:solidFill>
                                <a:srgbClr val="FEFEFE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sz="28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sz="28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sz="28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(2</m:t>
                      </m:r>
                      <m:r>
                        <a:rPr sz="28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𝑐𝑦</m:t>
                      </m:r>
                      <m:r>
                        <a:rPr sz="28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sz="28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sz="28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−1)+</m:t>
                      </m:r>
                      <m:sSub>
                        <m:sSubPr>
                          <m:ctrlPr>
                            <a:rPr sz="2800" i="1">
                              <a:solidFill>
                                <a:srgbClr val="FEFEFE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sz="28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sz="28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sz="28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(1−2</m:t>
                      </m:r>
                      <m:r>
                        <a:rPr sz="28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𝑐𝑦</m:t>
                      </m:r>
                      <m:r>
                        <a:rPr sz="28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)]</m:t>
                      </m:r>
                      <m:r>
                        <a:rPr sz="28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sz="28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sz="28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sz="28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)+</m:t>
                      </m:r>
                      <m:r>
                        <a:rPr sz="28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sz="28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(1−</m:t>
                      </m:r>
                      <m:r>
                        <a:rPr sz="28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𝑐𝑦</m:t>
                      </m:r>
                      <m:r>
                        <a:rPr sz="28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)[</m:t>
                      </m:r>
                      <m:sSub>
                        <m:sSubPr>
                          <m:ctrlPr>
                            <a:rPr sz="2800" i="1">
                              <a:solidFill>
                                <a:srgbClr val="FEFEFE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sz="28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sz="28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sz="28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(1−</m:t>
                      </m:r>
                      <m:r>
                        <a:rPr sz="28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sz="28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)+</m:t>
                      </m:r>
                      <m:sSub>
                        <m:sSubPr>
                          <m:ctrlPr>
                            <a:rPr sz="2800" i="1">
                              <a:solidFill>
                                <a:srgbClr val="FEFEFE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sz="28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sz="28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sz="28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sz="28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  <m:sSup>
                        <m:sSupPr>
                          <m:ctrlPr>
                            <a:rPr sz="2800" i="1">
                              <a:solidFill>
                                <a:srgbClr val="FEFEFE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sz="28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sz="28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sz="28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sz="28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sz="28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sz="3200" dirty="0">
                  <a:solidFill>
                    <a:srgbClr val="FFFFFF"/>
                  </a:solidFill>
                </a:endParaRPr>
              </a:p>
            </p:txBody>
          </p:sp>
        </mc:Choice>
        <mc:Fallback>
          <p:sp>
            <p:nvSpPr>
              <p:cNvPr id="202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954" y="4400296"/>
                <a:ext cx="12294391" cy="891654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6" name="Group"/>
          <p:cNvGrpSpPr/>
          <p:nvPr/>
        </p:nvGrpSpPr>
        <p:grpSpPr>
          <a:xfrm>
            <a:off x="745351" y="2386029"/>
            <a:ext cx="11514098" cy="4981542"/>
            <a:chOff x="0" y="0"/>
            <a:chExt cx="11514096" cy="4981540"/>
          </a:xfrm>
        </p:grpSpPr>
        <p:pic>
          <p:nvPicPr>
            <p:cNvPr id="204" name="ir0.7.png" descr="ir0.7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5811797" cy="49815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05" name="ip0.9.png" descr="ip0.9.png"/>
            <p:cNvPicPr>
              <a:picLocks noChangeAspect="1"/>
            </p:cNvPicPr>
            <p:nvPr/>
          </p:nvPicPr>
          <p:blipFill>
            <a:blip r:embed="rId3">
              <a:extLst/>
            </a:blip>
            <a:srcRect/>
            <a:stretch>
              <a:fillRect/>
            </a:stretch>
          </p:blipFill>
          <p:spPr>
            <a:xfrm>
              <a:off x="5702300" y="0"/>
              <a:ext cx="5811797" cy="49815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07" name="No error bar!"/>
          <p:cNvSpPr txBox="1"/>
          <p:nvPr/>
        </p:nvSpPr>
        <p:spPr>
          <a:xfrm>
            <a:off x="5055361" y="8191499"/>
            <a:ext cx="2894077" cy="68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No error bar!</a:t>
            </a:r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Conclus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Conclusion</a:t>
            </a:r>
          </a:p>
        </p:txBody>
      </p:sp>
      <p:sp>
        <p:nvSpPr>
          <p:cNvPr id="210" name="The goal is achieved. We made a more general model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 goal is achieved. We made a more general model.</a:t>
            </a:r>
          </a:p>
          <a:p>
            <a:r>
              <a:t>Result accord with the original model.</a:t>
            </a:r>
          </a:p>
          <a:p>
            <a:r>
              <a:t>Possible applications in public health and economy.</a:t>
            </a:r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–Albert Einstein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–Albert Einstein</a:t>
            </a:r>
          </a:p>
        </p:txBody>
      </p:sp>
      <p:sp>
        <p:nvSpPr>
          <p:cNvPr id="213" name="“A theory is the more impressive the greater the simplicity of its premises is, the more different kinds of things it relates, and the more extended is its area of applicability.”"/>
          <p:cNvSpPr txBox="1">
            <a:spLocks noGrp="1"/>
          </p:cNvSpPr>
          <p:nvPr>
            <p:ph type="body" idx="14"/>
          </p:nvPr>
        </p:nvSpPr>
        <p:spPr>
          <a:xfrm>
            <a:off x="1270000" y="3340100"/>
            <a:ext cx="10464800" cy="2540001"/>
          </a:xfrm>
          <a:prstGeom prst="rect">
            <a:avLst/>
          </a:prstGeom>
        </p:spPr>
        <p:txBody>
          <a:bodyPr/>
          <a:lstStyle/>
          <a:p>
            <a:r>
              <a:t>“A theory is the more impressive the greater the simplicity of its premises is, the more different kinds of things it relates, and the more extended is its area of applicability.”</a:t>
            </a:r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Referenc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Reference</a:t>
            </a:r>
          </a:p>
        </p:txBody>
      </p:sp>
      <p:sp>
        <p:nvSpPr>
          <p:cNvPr id="216" name="Frank, S. A. 1998. Inducible defence and the social evolution of herd immunity. Proceedings of the Royal Society of London. Series B: Biological Sciences, 265 (1408), 1911-1913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251460" indent="-251460" defTabSz="321310">
              <a:spcBef>
                <a:spcPts val="2300"/>
              </a:spcBef>
              <a:defRPr sz="2090"/>
            </a:pPr>
            <a:r>
              <a:t>Frank, S. A. 1998. Inducible defence and the social evolution of herd immunity. Proceedings of the Royal Society of London. Series B: Biological Sciences, 265 (1408), 1911-1913.</a:t>
            </a:r>
          </a:p>
          <a:p>
            <a:pPr marL="251460" indent="-251460" defTabSz="321310">
              <a:spcBef>
                <a:spcPts val="2300"/>
              </a:spcBef>
              <a:defRPr sz="2090"/>
            </a:pPr>
            <a:r>
              <a:t>Hamilton, W. D. 1964b. The genetical evolution of social behaviour. II. Journal of Theoretical Biology, 7 (1), 17-52.</a:t>
            </a:r>
          </a:p>
          <a:p>
            <a:pPr marL="251460" indent="-251460" defTabSz="321310">
              <a:spcBef>
                <a:spcPts val="2300"/>
              </a:spcBef>
              <a:defRPr sz="2090"/>
            </a:pPr>
            <a:r>
              <a:t>Hamilton, W. D. 1972. Altruism and Related Phenomena, Mainly in Social Insects. Annual Review of Ecology and Systematics, 3 (1), 193-232.</a:t>
            </a:r>
          </a:p>
          <a:p>
            <a:pPr marL="251460" indent="-251460" defTabSz="321310">
              <a:spcBef>
                <a:spcPts val="2300"/>
              </a:spcBef>
              <a:defRPr sz="2090"/>
            </a:pPr>
            <a:r>
              <a:t>Ruxton, G. D., Sherratt, T. N. and Speed, M. P. 2004. Avoiding Attack, Oxford University Press.</a:t>
            </a:r>
          </a:p>
          <a:p>
            <a:pPr marL="251460" indent="-251460" defTabSz="321310">
              <a:spcBef>
                <a:spcPts val="2300"/>
              </a:spcBef>
              <a:defRPr sz="2090"/>
            </a:pPr>
            <a:r>
              <a:t>S. Jones, R., C. Davis, S. and Speed, M. P. 2013. Defence Cheats Can Degrade Protection of Chemically Defended Prey. Ethology, 119 (1), 52-57.Taylor, P. D. and Frank, S. A. 1996. How to make a kin selection model. Journal of Theoretical Biology, 180 (1), 27-37.</a:t>
            </a:r>
          </a:p>
          <a:p>
            <a:pPr marL="251460" indent="-251460" defTabSz="321310">
              <a:spcBef>
                <a:spcPts val="2300"/>
              </a:spcBef>
              <a:defRPr sz="2090"/>
            </a:pPr>
            <a:r>
              <a:t>Wu, G. M., Boivin, G., Brodeur, J., Giraldeau, L. A. and Outreman, Y. 2010. Altruistic defence behaviours in aphids. BMC Evolutionary Biology, 10 (1), 19.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Screenshot 2019-04-20 at 20.49.01.png" descr="Screenshot 2019-04-20 at 20.49.01.png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/>
          </a:blip>
          <a:srcRect l="4797" r="4797"/>
          <a:stretch>
            <a:fillRect/>
          </a:stretch>
        </p:blipFill>
        <p:spPr>
          <a:xfrm>
            <a:off x="6718300" y="5092700"/>
            <a:ext cx="5334001" cy="3898900"/>
          </a:xfrm>
          <a:prstGeom prst="rect">
            <a:avLst/>
          </a:prstGeom>
        </p:spPr>
      </p:pic>
      <p:pic>
        <p:nvPicPr>
          <p:cNvPr id="126" name="Screenshot 2019-04-20 at 20.48.42.png" descr="Screenshot 2019-04-20 at 20.48.42.png"/>
          <p:cNvPicPr>
            <a:picLocks noGrp="1" noChangeAspect="1"/>
          </p:cNvPicPr>
          <p:nvPr>
            <p:ph type="pic" idx="14"/>
          </p:nvPr>
        </p:nvPicPr>
        <p:blipFill>
          <a:blip r:embed="rId3">
            <a:extLst/>
          </a:blip>
          <a:srcRect t="2600" b="2600"/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127" name="Screenshot 2019-04-20 at 20.48.09.png" descr="Screenshot 2019-04-20 at 20.48.09.png"/>
          <p:cNvPicPr>
            <a:picLocks noGrp="1" noChangeAspect="1"/>
          </p:cNvPicPr>
          <p:nvPr>
            <p:ph type="pic" idx="15"/>
          </p:nvPr>
        </p:nvPicPr>
        <p:blipFill>
          <a:blip r:embed="rId4">
            <a:extLst/>
          </a:blip>
          <a:srcRect l="15917" t="14000" r="15917" b="14000"/>
          <a:stretch>
            <a:fillRect/>
          </a:stretch>
        </p:blipFill>
        <p:spPr>
          <a:xfrm>
            <a:off x="952500" y="3067239"/>
            <a:ext cx="5334000" cy="5925245"/>
          </a:xfrm>
          <a:prstGeom prst="rect">
            <a:avLst/>
          </a:prstGeom>
        </p:spPr>
      </p:pic>
      <p:sp>
        <p:nvSpPr>
          <p:cNvPr id="128" name="How to describe it?"/>
          <p:cNvSpPr txBox="1"/>
          <p:nvPr/>
        </p:nvSpPr>
        <p:spPr>
          <a:xfrm>
            <a:off x="963333" y="660399"/>
            <a:ext cx="4270934" cy="68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How to describe it?</a:t>
            </a:r>
          </a:p>
        </p:txBody>
      </p:sp>
      <p:sp>
        <p:nvSpPr>
          <p:cNvPr id="129" name="Line"/>
          <p:cNvSpPr/>
          <p:nvPr/>
        </p:nvSpPr>
        <p:spPr>
          <a:xfrm>
            <a:off x="4349926" y="6228655"/>
            <a:ext cx="4764408" cy="857251"/>
          </a:xfrm>
          <a:prstGeom prst="line">
            <a:avLst/>
          </a:prstGeom>
          <a:ln w="114300">
            <a:solidFill>
              <a:schemeClr val="accent3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30" name="Line"/>
          <p:cNvSpPr/>
          <p:nvPr/>
        </p:nvSpPr>
        <p:spPr>
          <a:xfrm flipH="1">
            <a:off x="9525198" y="3099494"/>
            <a:ext cx="160636" cy="3557088"/>
          </a:xfrm>
          <a:prstGeom prst="line">
            <a:avLst/>
          </a:prstGeom>
          <a:ln w="114300">
            <a:solidFill>
              <a:schemeClr val="accent3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5" grpId="2" animBg="1" advAuto="0"/>
      <p:bldP spid="126" grpId="1" animBg="1" advAuto="0"/>
      <p:bldP spid="129" grpId="3" animBg="1" advAuto="0"/>
      <p:bldP spid="130" grpId="4" animBg="1" advAuto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Attack and Defenc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Attack and Defence</a:t>
            </a:r>
          </a:p>
        </p:txBody>
      </p:sp>
      <p:sp>
        <p:nvSpPr>
          <p:cNvPr id="133" name="Attacks are ubiquitous in nature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Attacks are ubiquitous in nature.</a:t>
            </a:r>
          </a:p>
          <a:p>
            <a:r>
              <a:t>Multiple type of enemies causes multiple effects:</a:t>
            </a:r>
          </a:p>
          <a:p>
            <a:pPr lvl="1">
              <a:buChar char="-"/>
            </a:pPr>
            <a:r>
              <a:t>Predator, parasite, pathogen…</a:t>
            </a:r>
          </a:p>
          <a:p>
            <a:pPr lvl="1">
              <a:buChar char="-"/>
            </a:pPr>
            <a:r>
              <a:t>Non-biological?</a:t>
            </a:r>
          </a:p>
          <a:p>
            <a:r>
              <a:t>Defence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2560px-Aphid-sap2.jpg" descr="2560px-Aphid-sap2.jpg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/>
          </a:blip>
          <a:srcRect l="25573" t="27962" r="25573"/>
          <a:stretch>
            <a:fillRect/>
          </a:stretch>
        </p:blipFill>
        <p:spPr>
          <a:xfrm>
            <a:off x="6718300" y="3111698"/>
            <a:ext cx="5334001" cy="5244564"/>
          </a:xfrm>
          <a:prstGeom prst="rect">
            <a:avLst/>
          </a:prstGeom>
        </p:spPr>
      </p:pic>
      <p:sp>
        <p:nvSpPr>
          <p:cNvPr id="136" name="Who are they defending for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96570">
              <a:defRPr sz="6800"/>
            </a:lvl1pPr>
          </a:lstStyle>
          <a:p>
            <a:r>
              <a:t>Who are they defending for?</a:t>
            </a:r>
          </a:p>
        </p:txBody>
      </p:sp>
      <p:sp>
        <p:nvSpPr>
          <p:cNvPr id="137" name="Defence can be costly.…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Defence can be costly.</a:t>
            </a:r>
          </a:p>
          <a:p>
            <a:pPr lvl="1">
              <a:buChar char="-"/>
            </a:pPr>
            <a:r>
              <a:t>Toxin, hair…</a:t>
            </a:r>
          </a:p>
          <a:p>
            <a:r>
              <a:t>Ineffective.</a:t>
            </a:r>
          </a:p>
          <a:p>
            <a:pPr lvl="1">
              <a:buChar char="-"/>
            </a:pPr>
            <a:r>
              <a:t>Some toxin releases only when the prey is killed.</a:t>
            </a:r>
          </a:p>
          <a:p>
            <a:pPr lvl="1">
              <a:buChar char="-"/>
            </a:pPr>
            <a:r>
              <a:t>Wax secreted by aphids.</a:t>
            </a:r>
          </a:p>
          <a:p>
            <a:r>
              <a:t>Individual hardly gain any fitness.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Image" descr="Image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/>
          </a:blip>
          <a:srcRect/>
          <a:stretch>
            <a:fillRect/>
          </a:stretch>
        </p:blipFill>
        <p:spPr>
          <a:xfrm>
            <a:off x="1364524" y="766499"/>
            <a:ext cx="10275752" cy="822060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How do they evolve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How do they evolve?</a:t>
            </a:r>
          </a:p>
        </p:txBody>
      </p:sp>
      <p:sp>
        <p:nvSpPr>
          <p:cNvPr id="142" name="Personal fitness + inclusive fitness;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Personal fitness + inclusive fitness;</a:t>
            </a:r>
          </a:p>
          <a:p>
            <a:r>
              <a:t>Selfishness vs. group fitness.</a:t>
            </a:r>
          </a:p>
          <a:p>
            <a:r>
              <a:t>Group protection leads to </a:t>
            </a:r>
            <a:r>
              <a:rPr>
                <a:solidFill>
                  <a:schemeClr val="accent5">
                    <a:hueOff val="100859"/>
                    <a:satOff val="-13629"/>
                    <a:lumOff val="23879"/>
                  </a:schemeClr>
                </a:solidFill>
              </a:rPr>
              <a:t>cheating</a:t>
            </a:r>
            <a:r>
              <a:t>.</a:t>
            </a:r>
          </a:p>
          <a:p>
            <a:pPr>
              <a:defRPr>
                <a:solidFill>
                  <a:schemeClr val="accent6">
                    <a:hueOff val="105381"/>
                    <a:satOff val="14341"/>
                    <a:lumOff val="10801"/>
                  </a:schemeClr>
                </a:solidFill>
              </a:defRPr>
            </a:pPr>
            <a:r>
              <a:t>Multiple driving force in evolution.</a:t>
            </a:r>
          </a:p>
          <a:p>
            <a:pPr>
              <a:defRPr>
                <a:solidFill>
                  <a:schemeClr val="accent6">
                    <a:hueOff val="105381"/>
                    <a:satOff val="14341"/>
                    <a:lumOff val="10801"/>
                  </a:schemeClr>
                </a:solidFill>
              </a:defRPr>
            </a:pPr>
            <a:r>
              <a:t>How to balance selfishness and group fitness?</a:t>
            </a:r>
          </a:p>
          <a:p>
            <a:r>
              <a:t>Kin selection model by Steve Frank(1998).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Assumption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Assumptions</a:t>
            </a:r>
          </a:p>
        </p:txBody>
      </p:sp>
      <p:sp>
        <p:nvSpPr>
          <p:cNvPr id="145" name="The probability of an individual inducing a defence is a phenotype, which can be represented as a continuous variable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 probability of an individual inducing a defence is a </a:t>
            </a:r>
            <a:r>
              <a:rPr>
                <a:solidFill>
                  <a:schemeClr val="accent2">
                    <a:hueOff val="-1342298"/>
                    <a:satOff val="-4651"/>
                    <a:lumOff val="19617"/>
                  </a:schemeClr>
                </a:solidFill>
              </a:rPr>
              <a:t>phenotype</a:t>
            </a:r>
            <a:r>
              <a:t>, which can be represented as a </a:t>
            </a:r>
            <a:r>
              <a:rPr>
                <a:solidFill>
                  <a:schemeClr val="accent3">
                    <a:satOff val="-13807"/>
                    <a:lumOff val="19329"/>
                  </a:schemeClr>
                </a:solidFill>
              </a:rPr>
              <a:t>continuous</a:t>
            </a:r>
            <a:r>
              <a:t> variable.</a:t>
            </a:r>
          </a:p>
          <a:p>
            <a:r>
              <a:rPr>
                <a:solidFill>
                  <a:schemeClr val="accent2">
                    <a:hueOff val="-1342298"/>
                    <a:satOff val="-4651"/>
                    <a:lumOff val="19617"/>
                  </a:schemeClr>
                </a:solidFill>
              </a:rPr>
              <a:t>Phenotypes</a:t>
            </a:r>
            <a:r>
              <a:t> of individuals are so </a:t>
            </a:r>
            <a:r>
              <a:rPr>
                <a:solidFill>
                  <a:schemeClr val="accent4">
                    <a:hueOff val="-241732"/>
                    <a:satOff val="29417"/>
                    <a:lumOff val="20730"/>
                  </a:schemeClr>
                </a:solidFill>
              </a:rPr>
              <a:t>closely related</a:t>
            </a:r>
            <a:r>
              <a:t> that it can be seen as a </a:t>
            </a:r>
            <a:r>
              <a:rPr>
                <a:solidFill>
                  <a:schemeClr val="accent3">
                    <a:satOff val="-13807"/>
                    <a:lumOff val="19329"/>
                  </a:schemeClr>
                </a:solidFill>
              </a:rPr>
              <a:t>continuous</a:t>
            </a:r>
            <a:r>
              <a:t> function.</a:t>
            </a:r>
          </a:p>
          <a:p>
            <a:r>
              <a:t>The </a:t>
            </a:r>
            <a:r>
              <a:rPr>
                <a:solidFill>
                  <a:schemeClr val="accent2">
                    <a:hueOff val="-1342298"/>
                    <a:satOff val="-4651"/>
                    <a:lumOff val="19617"/>
                  </a:schemeClr>
                </a:solidFill>
              </a:rPr>
              <a:t>change in phenotype</a:t>
            </a:r>
            <a:r>
              <a:t> is </a:t>
            </a:r>
            <a:r>
              <a:rPr>
                <a:solidFill>
                  <a:schemeClr val="accent4">
                    <a:hueOff val="-241732"/>
                    <a:satOff val="29417"/>
                    <a:lumOff val="20730"/>
                  </a:schemeClr>
                </a:solidFill>
              </a:rPr>
              <a:t>vanishingly small</a:t>
            </a:r>
            <a:r>
              <a:t> in a relatively </a:t>
            </a:r>
            <a:r>
              <a:rPr>
                <a:solidFill>
                  <a:schemeClr val="accent4">
                    <a:hueOff val="-241732"/>
                    <a:satOff val="29417"/>
                    <a:lumOff val="20730"/>
                  </a:schemeClr>
                </a:solidFill>
              </a:rPr>
              <a:t>short period of time</a:t>
            </a:r>
            <a:r>
              <a:t>, such as in tens of generations.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The Storyline of Frank(1998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02412">
              <a:defRPr sz="6880"/>
            </a:lvl1pPr>
          </a:lstStyle>
          <a:p>
            <a:r>
              <a:t>The Storyline of Frank(1998)</a:t>
            </a:r>
          </a:p>
        </p:txBody>
      </p:sp>
      <p:sp>
        <p:nvSpPr>
          <p:cNvPr id="148" name="Preparation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34923" indent="-534923" defTabSz="455675">
              <a:spcBef>
                <a:spcPts val="3200"/>
              </a:spcBef>
              <a:buSzPct val="100000"/>
              <a:buAutoNum type="arabicPeriod"/>
              <a:defRPr sz="2964"/>
            </a:pPr>
            <a:r>
              <a:t>Preparation</a:t>
            </a:r>
          </a:p>
          <a:p>
            <a:pPr marL="713231" lvl="1" indent="-356615" defTabSz="455675">
              <a:spcBef>
                <a:spcPts val="3200"/>
              </a:spcBef>
              <a:defRPr sz="2964"/>
            </a:pPr>
            <a:r>
              <a:t>A sign of possible attack appears</a:t>
            </a:r>
          </a:p>
          <a:p>
            <a:pPr marL="713231" lvl="1" indent="-356615" defTabSz="455675">
              <a:spcBef>
                <a:spcPts val="3200"/>
              </a:spcBef>
              <a:defRPr sz="2964"/>
            </a:pPr>
            <a:r>
              <a:t>Individuals either induce a defence or not, with the probability, y.</a:t>
            </a:r>
          </a:p>
          <a:p>
            <a:pPr marL="534923" indent="-534923" defTabSz="455675">
              <a:spcBef>
                <a:spcPts val="3200"/>
              </a:spcBef>
              <a:buSzPct val="100000"/>
              <a:buAutoNum type="arabicPeriod"/>
              <a:defRPr sz="2964"/>
            </a:pPr>
            <a:r>
              <a:t>Action</a:t>
            </a:r>
          </a:p>
          <a:p>
            <a:pPr marL="713231" lvl="1" indent="-356615" defTabSz="455675">
              <a:spcBef>
                <a:spcPts val="3200"/>
              </a:spcBef>
              <a:defRPr sz="2964"/>
            </a:pPr>
            <a:r>
              <a:t>Pick someone to attack</a:t>
            </a:r>
          </a:p>
          <a:p>
            <a:pPr marL="713231" lvl="1" indent="-356615" defTabSz="455675">
              <a:spcBef>
                <a:spcPts val="3200"/>
              </a:spcBef>
              <a:defRPr sz="2964"/>
            </a:pPr>
            <a:r>
              <a:t>Kill the undefended</a:t>
            </a:r>
          </a:p>
          <a:p>
            <a:pPr marL="713231" lvl="1" indent="-356615" defTabSz="455675">
              <a:spcBef>
                <a:spcPts val="3200"/>
              </a:spcBef>
              <a:defRPr sz="2964"/>
            </a:pPr>
            <a:r>
              <a:t>Not kill the defended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Gradient">
  <a:themeElements>
    <a:clrScheme name="Gradient">
      <a:dk1>
        <a:srgbClr val="FF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189B1A"/>
      </a:accent2>
      <a:accent3>
        <a:srgbClr val="008C91"/>
      </a:accent3>
      <a:accent4>
        <a:srgbClr val="5747C1"/>
      </a:accent4>
      <a:accent5>
        <a:srgbClr val="971817"/>
      </a:accent5>
      <a:accent6>
        <a:srgbClr val="BC8027"/>
      </a:accent6>
      <a:hlink>
        <a:srgbClr val="0000FF"/>
      </a:hlink>
      <a:folHlink>
        <a:srgbClr val="FF00FF"/>
      </a:folHlink>
    </a:clrScheme>
    <a:fontScheme name="Gradient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Gradie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r="18900000" rotWithShape="0">
              <a:srgbClr val="000000">
                <a:alpha val="80000"/>
              </a:srgbClr>
            </a:outerShdw>
          </a:effectLst>
        </a:effectStyle>
        <a:effectStyle>
          <a:effectLst>
            <a:outerShdw blurRad="76200" dir="18900000" rotWithShape="0">
              <a:srgbClr val="000000">
                <a:alpha val="80000"/>
              </a:srgbClr>
            </a:outerShdw>
          </a:effectLst>
        </a:effectStyle>
        <a:effectStyle>
          <a:effectLst>
            <a:outerShdw blurRad="76200" dir="18900000" rotWithShape="0">
              <a:srgbClr val="000000">
                <a:alpha val="8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adFill flip="none" rotWithShape="1">
          <a:gsLst>
            <a:gs pos="0">
              <a:schemeClr val="accent1"/>
            </a:gs>
            <a:gs pos="100000">
              <a:schemeClr val="accent1">
                <a:hueOff val="321133"/>
                <a:satOff val="-12043"/>
                <a:lumOff val="-7113"/>
              </a:schemeClr>
            </a:gs>
          </a:gsLst>
          <a:lin ang="5400000" scaled="0"/>
        </a:gradFill>
        <a:ln w="12700" cap="flat">
          <a:noFill/>
          <a:miter lim="400000"/>
        </a:ln>
        <a:effectLst>
          <a:outerShdw blurRad="76200" dir="18900000" rotWithShape="0">
            <a:srgbClr val="000000">
              <a:alpha val="8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25400" dist="23998" dir="2700000" rotWithShape="0">
                <a:srgbClr val="000000">
                  <a:alpha val="31034"/>
                </a:srgbClr>
              </a:outerShdw>
            </a:effectLst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8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Gradient">
  <a:themeElements>
    <a:clrScheme name="Gradient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189B1A"/>
      </a:accent2>
      <a:accent3>
        <a:srgbClr val="008C91"/>
      </a:accent3>
      <a:accent4>
        <a:srgbClr val="5747C1"/>
      </a:accent4>
      <a:accent5>
        <a:srgbClr val="971817"/>
      </a:accent5>
      <a:accent6>
        <a:srgbClr val="BC8027"/>
      </a:accent6>
      <a:hlink>
        <a:srgbClr val="0000FF"/>
      </a:hlink>
      <a:folHlink>
        <a:srgbClr val="FF00FF"/>
      </a:folHlink>
    </a:clrScheme>
    <a:fontScheme name="Gradient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Gradie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r="18900000" rotWithShape="0">
              <a:srgbClr val="000000">
                <a:alpha val="80000"/>
              </a:srgbClr>
            </a:outerShdw>
          </a:effectLst>
        </a:effectStyle>
        <a:effectStyle>
          <a:effectLst>
            <a:outerShdw blurRad="76200" dir="18900000" rotWithShape="0">
              <a:srgbClr val="000000">
                <a:alpha val="80000"/>
              </a:srgbClr>
            </a:outerShdw>
          </a:effectLst>
        </a:effectStyle>
        <a:effectStyle>
          <a:effectLst>
            <a:outerShdw blurRad="76200" dir="18900000" rotWithShape="0">
              <a:srgbClr val="000000">
                <a:alpha val="8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adFill flip="none" rotWithShape="1">
          <a:gsLst>
            <a:gs pos="0">
              <a:schemeClr val="accent1"/>
            </a:gs>
            <a:gs pos="100000">
              <a:schemeClr val="accent1">
                <a:hueOff val="321133"/>
                <a:satOff val="-12043"/>
                <a:lumOff val="-7113"/>
              </a:schemeClr>
            </a:gs>
          </a:gsLst>
          <a:lin ang="5400000" scaled="0"/>
        </a:gradFill>
        <a:ln w="12700" cap="flat">
          <a:noFill/>
          <a:miter lim="400000"/>
        </a:ln>
        <a:effectLst>
          <a:outerShdw blurRad="76200" dir="18900000" rotWithShape="0">
            <a:srgbClr val="000000">
              <a:alpha val="8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25400" dist="23998" dir="2700000" rotWithShape="0">
                <a:srgbClr val="000000">
                  <a:alpha val="31034"/>
                </a:srgbClr>
              </a:outerShdw>
            </a:effectLst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8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1234</Words>
  <Application>Microsoft Macintosh PowerPoint</Application>
  <PresentationFormat>Custom</PresentationFormat>
  <Paragraphs>107</Paragraphs>
  <Slides>26</Slides>
  <Notes>0</Notes>
  <HiddenSlides>3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Cambria Math</vt:lpstr>
      <vt:lpstr>Helvetica</vt:lpstr>
      <vt:lpstr>Helvetica Light</vt:lpstr>
      <vt:lpstr>Helvetica Neue</vt:lpstr>
      <vt:lpstr>Gradient</vt:lpstr>
      <vt:lpstr>Mathematical Model of Kin Selection and Herd Immunity</vt:lpstr>
      <vt:lpstr>PowerPoint Presentation</vt:lpstr>
      <vt:lpstr>PowerPoint Presentation</vt:lpstr>
      <vt:lpstr>Attack and Defence</vt:lpstr>
      <vt:lpstr>Who are they defending for?</vt:lpstr>
      <vt:lpstr>PowerPoint Presentation</vt:lpstr>
      <vt:lpstr>How do they evolve?</vt:lpstr>
      <vt:lpstr>Assumptions</vt:lpstr>
      <vt:lpstr>The Storyline of Frank(1998)</vt:lpstr>
      <vt:lpstr>PowerPoint Presentation</vt:lpstr>
      <vt:lpstr>Limitations</vt:lpstr>
      <vt:lpstr>New Storyline</vt:lpstr>
      <vt:lpstr>PowerPoint Presentation</vt:lpstr>
      <vt:lpstr>Rate of change</vt:lpstr>
      <vt:lpstr>Assumptions</vt:lpstr>
      <vt:lpstr>PowerPoint Presentation</vt:lpstr>
      <vt:lpstr>PowerPoint Presentation</vt:lpstr>
      <vt:lpstr>Assumptions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</vt:lpstr>
      <vt:lpstr>PowerPoint Presentation</vt:lpstr>
      <vt:lpstr>Reference</vt:lpstr>
    </vt:vector>
  </TitlesOfParts>
  <LinksUpToDate>false</LinksUpToDate>
  <SharedDoc>false</SharedDoc>
  <HyperlinksChanged>false</HyperlinksChanged>
  <AppVersion>15.0041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Mathematical Model of Kin Selection and Herd Immunity</dc:title>
  <cp:lastModifiedBy>Li, Tianhui</cp:lastModifiedBy>
  <cp:revision>1</cp:revision>
  <dcterms:modified xsi:type="dcterms:W3CDTF">2019-05-08T09:24:38Z</dcterms:modified>
</cp:coreProperties>
</file>